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7" r:id="rId9"/>
    <p:sldId id="274" r:id="rId10"/>
    <p:sldId id="280" r:id="rId11"/>
    <p:sldId id="278" r:id="rId12"/>
    <p:sldId id="272"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48"/>
    <p:restoredTop sz="94406"/>
  </p:normalViewPr>
  <p:slideViewPr>
    <p:cSldViewPr snapToGrid="0" snapToObjects="1">
      <p:cViewPr varScale="1">
        <p:scale>
          <a:sx n="72" d="100"/>
          <a:sy n="72" d="100"/>
        </p:scale>
        <p:origin x="1136" y="512"/>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845575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Summer</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478634" y="3226831"/>
            <a:ext cx="6431248"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33</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12th May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89002" y="1339979"/>
            <a:ext cx="2614498"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aplomb</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09410" y="4498639"/>
            <a:ext cx="6422419"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do something with aplomb, you do it with confidence in a relaxed way.</a:t>
            </a:r>
          </a:p>
        </p:txBody>
      </p:sp>
      <p:sp>
        <p:nvSpPr>
          <p:cNvPr id="155" name="The was a tear in Freddie’s new school jumper."/>
          <p:cNvSpPr txBox="1"/>
          <p:nvPr/>
        </p:nvSpPr>
        <p:spPr>
          <a:xfrm>
            <a:off x="5112" y="680797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Jiya gave her speech with </a:t>
            </a:r>
            <a:r>
              <a:rPr lang="en-GB" b="1" dirty="0"/>
              <a:t>aplomb</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a-plomb)</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536262465"/>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assurance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natural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cool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D93743E7-839F-EAF3-DCD7-98CD617F15E1}"/>
              </a:ext>
            </a:extLst>
          </p:cNvPr>
          <p:cNvPicPr>
            <a:picLocks noChangeAspect="1"/>
          </p:cNvPicPr>
          <p:nvPr/>
        </p:nvPicPr>
        <p:blipFill>
          <a:blip r:embed="rId4"/>
          <a:stretch>
            <a:fillRect/>
          </a:stretch>
        </p:blipFill>
        <p:spPr>
          <a:xfrm>
            <a:off x="8205284" y="3054209"/>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06358" y="1304757"/>
            <a:ext cx="346729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celebrate</a:t>
            </a:r>
            <a:endParaRPr dirty="0">
              <a:latin typeface="Gill Sans MT" panose="020B0502020104020203" pitchFamily="34" charset="77"/>
            </a:endParaRPr>
          </a:p>
        </p:txBody>
      </p:sp>
      <p:sp>
        <p:nvSpPr>
          <p:cNvPr id="152" name="Definition:"/>
          <p:cNvSpPr txBox="1"/>
          <p:nvPr/>
        </p:nvSpPr>
        <p:spPr>
          <a:xfrm>
            <a:off x="2666566" y="324257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58004" y="691374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school </a:t>
            </a:r>
            <a:r>
              <a:rPr lang="en-GB" b="1" dirty="0"/>
              <a:t>celebrated</a:t>
            </a:r>
            <a:r>
              <a:rPr lang="en-GB" dirty="0"/>
              <a:t> their football win.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cel-e-brate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613924067"/>
              </p:ext>
            </p:extLst>
          </p:nvPr>
        </p:nvGraphicFramePr>
        <p:xfrm>
          <a:off x="5110" y="7631886"/>
          <a:ext cx="13052583" cy="1804446"/>
        </p:xfrm>
        <a:graphic>
          <a:graphicData uri="http://schemas.openxmlformats.org/drawingml/2006/table">
            <a:tbl>
              <a:tblPr firstRow="1" bandRow="1">
                <a:tableStyleId>{5940675A-B579-460E-94D1-54222C63F5DA}</a:tableStyleId>
              </a:tblPr>
              <a:tblGrid>
                <a:gridCol w="2830550">
                  <a:extLst>
                    <a:ext uri="{9D8B030D-6E8A-4147-A177-3AD203B41FA5}">
                      <a16:colId xmlns:a16="http://schemas.microsoft.com/office/drawing/2014/main" val="1062734036"/>
                    </a:ext>
                  </a:extLst>
                </a:gridCol>
                <a:gridCol w="1730383">
                  <a:extLst>
                    <a:ext uri="{9D8B030D-6E8A-4147-A177-3AD203B41FA5}">
                      <a16:colId xmlns:a16="http://schemas.microsoft.com/office/drawing/2014/main" val="2844254734"/>
                    </a:ext>
                  </a:extLst>
                </a:gridCol>
                <a:gridCol w="2830550">
                  <a:extLst>
                    <a:ext uri="{9D8B030D-6E8A-4147-A177-3AD203B41FA5}">
                      <a16:colId xmlns:a16="http://schemas.microsoft.com/office/drawing/2014/main" val="2445892699"/>
                    </a:ext>
                  </a:extLst>
                </a:gridCol>
                <a:gridCol w="2830550">
                  <a:extLst>
                    <a:ext uri="{9D8B030D-6E8A-4147-A177-3AD203B41FA5}">
                      <a16:colId xmlns:a16="http://schemas.microsoft.com/office/drawing/2014/main" val="2209242225"/>
                    </a:ext>
                  </a:extLst>
                </a:gridCol>
                <a:gridCol w="2830550">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honour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blame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deliberate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happily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praise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criticise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tion</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72650FBB-B276-E967-B947-AD9666DA8557}"/>
              </a:ext>
            </a:extLst>
          </p:cNvPr>
          <p:cNvSpPr txBox="1"/>
          <p:nvPr/>
        </p:nvSpPr>
        <p:spPr>
          <a:xfrm>
            <a:off x="281245" y="4223559"/>
            <a:ext cx="7580337"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i="0" u="none" strike="noStrike" cap="none" spc="0" normalizeH="0" baseline="0" dirty="0">
                <a:ln>
                  <a:noFill/>
                </a:ln>
                <a:solidFill>
                  <a:srgbClr val="000000"/>
                </a:solidFill>
                <a:effectLst/>
                <a:uFillTx/>
                <a:latin typeface="Gill Sans MT" panose="020B0502020104020203" pitchFamily="34" charset="77"/>
                <a:sym typeface="Helvetica Light"/>
              </a:rPr>
              <a:t>If you celebrate, you do something enjoyable because of a special occasion or to mark someone's success.</a:t>
            </a:r>
          </a:p>
        </p:txBody>
      </p:sp>
      <p:pic>
        <p:nvPicPr>
          <p:cNvPr id="3" name="Picture 2">
            <a:extLst>
              <a:ext uri="{FF2B5EF4-FFF2-40B4-BE49-F238E27FC236}">
                <a16:creationId xmlns:a16="http://schemas.microsoft.com/office/drawing/2014/main" id="{6506C8D7-49AC-A41E-9C21-6812621FCD57}"/>
              </a:ext>
            </a:extLst>
          </p:cNvPr>
          <p:cNvPicPr>
            <a:picLocks noChangeAspect="1"/>
          </p:cNvPicPr>
          <p:nvPr/>
        </p:nvPicPr>
        <p:blipFill>
          <a:blip r:embed="rId4"/>
          <a:stretch>
            <a:fillRect/>
          </a:stretch>
        </p:blipFill>
        <p:spPr>
          <a:xfrm>
            <a:off x="8415230" y="3142174"/>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92949" y="1309202"/>
            <a:ext cx="283250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coward</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 / adjective)</a:t>
            </a:r>
            <a:endParaRPr dirty="0">
              <a:latin typeface="Gill Sans MT" panose="020B0502020104020203" pitchFamily="34" charset="77"/>
            </a:endParaRPr>
          </a:p>
        </p:txBody>
      </p:sp>
      <p:sp>
        <p:nvSpPr>
          <p:cNvPr id="155" name="The was a tear in Freddie’s new school jumper."/>
          <p:cNvSpPr txBox="1"/>
          <p:nvPr/>
        </p:nvSpPr>
        <p:spPr>
          <a:xfrm>
            <a:off x="0" y="67073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lion was </a:t>
            </a:r>
            <a:r>
              <a:rPr lang="en-GB" b="1" dirty="0"/>
              <a:t>cowardly</a:t>
            </a:r>
            <a:r>
              <a:rPr lang="en-GB" dirty="0"/>
              <a:t> in The Wizard of Oz.</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(cow-ard)</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888053664"/>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wimp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aggressor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powered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scared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hero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devoured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total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814372" y="266377"/>
            <a:ext cx="10881184"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8" y="4065515"/>
            <a:ext cx="7226710"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call someone a coward, you disapprove of them because they are easily frightened and avoid dangerous or difficult situations.</a:t>
            </a:r>
          </a:p>
        </p:txBody>
      </p:sp>
      <p:pic>
        <p:nvPicPr>
          <p:cNvPr id="3" name="Picture 2">
            <a:extLst>
              <a:ext uri="{FF2B5EF4-FFF2-40B4-BE49-F238E27FC236}">
                <a16:creationId xmlns:a16="http://schemas.microsoft.com/office/drawing/2014/main" id="{81F5663F-62D9-5CC5-9B15-4AEE3F8D47DE}"/>
              </a:ext>
            </a:extLst>
          </p:cNvPr>
          <p:cNvPicPr>
            <a:picLocks noChangeAspect="1"/>
          </p:cNvPicPr>
          <p:nvPr/>
        </p:nvPicPr>
        <p:blipFill>
          <a:blip r:embed="rId4"/>
          <a:stretch>
            <a:fillRect/>
          </a:stretch>
        </p:blipFill>
        <p:spPr>
          <a:xfrm>
            <a:off x="8232392" y="2812233"/>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156847" y="1289368"/>
            <a:ext cx="4199868"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7200" i="0" u="none" strike="noStrike" dirty="0">
                <a:solidFill>
                  <a:srgbClr val="000000"/>
                </a:solidFill>
                <a:effectLst/>
                <a:latin typeface="Gill Sans MT" panose="020B0502020104020203" pitchFamily="34" charset="77"/>
              </a:rPr>
              <a:t>dishevelled</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138986" y="6675696"/>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Paul came into class </a:t>
            </a:r>
            <a:r>
              <a:rPr lang="en-GB" b="1" dirty="0"/>
              <a:t>dishevelled</a:t>
            </a:r>
            <a:r>
              <a:rPr lang="en-GB" dirty="0"/>
              <a:t> as he had slept in.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di-shev-elled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51295481"/>
              </p:ext>
            </p:extLst>
          </p:nvPr>
        </p:nvGraphicFramePr>
        <p:xfrm>
          <a:off x="5110" y="769135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messy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levelled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sloppy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revelled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hopelessly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315853" y="4321190"/>
            <a:ext cx="722140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describe someone's hair, clothes, or appearance as dishevelled, you mean that it is very untidy.</a:t>
            </a:r>
          </a:p>
        </p:txBody>
      </p:sp>
      <p:pic>
        <p:nvPicPr>
          <p:cNvPr id="4" name="Picture 3">
            <a:extLst>
              <a:ext uri="{FF2B5EF4-FFF2-40B4-BE49-F238E27FC236}">
                <a16:creationId xmlns:a16="http://schemas.microsoft.com/office/drawing/2014/main" id="{55347773-1375-A8DF-572E-4D51581E48C7}"/>
              </a:ext>
            </a:extLst>
          </p:cNvPr>
          <p:cNvPicPr>
            <a:picLocks noChangeAspect="1"/>
          </p:cNvPicPr>
          <p:nvPr/>
        </p:nvPicPr>
        <p:blipFill>
          <a:blip r:embed="rId4"/>
          <a:stretch>
            <a:fillRect/>
          </a:stretch>
        </p:blipFill>
        <p:spPr>
          <a:xfrm>
            <a:off x="8288998" y="3145652"/>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29607" y="1339979"/>
            <a:ext cx="2959144"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example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42257" y="4011190"/>
            <a:ext cx="6707158"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An example of something is a particular situation, object, or person which shows that what is being claimed is true.</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Knott asked the class for an </a:t>
            </a:r>
            <a:r>
              <a:rPr lang="en-GB" b="1" dirty="0"/>
              <a:t>example</a:t>
            </a:r>
            <a:r>
              <a:rPr lang="en-GB" dirty="0"/>
              <a:t> of a noun.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ex-am-ple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55005879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illustration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ample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symbol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trample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classic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5119898B-75F8-1E68-038D-689CEA2A4367}"/>
              </a:ext>
            </a:extLst>
          </p:cNvPr>
          <p:cNvPicPr>
            <a:picLocks noChangeAspect="1"/>
          </p:cNvPicPr>
          <p:nvPr/>
        </p:nvPicPr>
        <p:blipFill>
          <a:blip r:embed="rId4"/>
          <a:stretch>
            <a:fillRect/>
          </a:stretch>
        </p:blipFill>
        <p:spPr>
          <a:xfrm>
            <a:off x="8568329" y="2803697"/>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9161676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audience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frighten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believe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peep</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08657050"/>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celebrate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dishevelled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coward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example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533718273"/>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audience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believe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frighten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peep</a:t>
                      </a:r>
                    </a:p>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403974911"/>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that something is true, you think that it is true, but you are not 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or *** at something, you have a quick look at it, often secretly and quietly.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The *** at a play, concert, film, or public meeting is the group of people watching or listening to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or someone *** you, they cause you to suddenly feel afraid, anxious, or nervous.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doctors or medical treatments *** an illness or injury, they cause it to end or disappear.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8" name="Picture 7">
            <a:extLst>
              <a:ext uri="{FF2B5EF4-FFF2-40B4-BE49-F238E27FC236}">
                <a16:creationId xmlns:a16="http://schemas.microsoft.com/office/drawing/2014/main" id="{36DA052C-D4E8-ECC5-91A7-DD221E3A2F38}"/>
              </a:ext>
            </a:extLst>
          </p:cNvPr>
          <p:cNvPicPr>
            <a:picLocks noChangeAspect="1"/>
          </p:cNvPicPr>
          <p:nvPr/>
        </p:nvPicPr>
        <p:blipFill>
          <a:blip r:embed="rId5"/>
          <a:stretch>
            <a:fillRect/>
          </a:stretch>
        </p:blipFill>
        <p:spPr>
          <a:xfrm>
            <a:off x="11181552" y="5387705"/>
            <a:ext cx="933589" cy="933589"/>
          </a:xfrm>
          <a:prstGeom prst="rect">
            <a:avLst/>
          </a:prstGeom>
        </p:spPr>
      </p:pic>
      <p:pic>
        <p:nvPicPr>
          <p:cNvPr id="10" name="Picture 9">
            <a:extLst>
              <a:ext uri="{FF2B5EF4-FFF2-40B4-BE49-F238E27FC236}">
                <a16:creationId xmlns:a16="http://schemas.microsoft.com/office/drawing/2014/main" id="{A5E5022A-4CF5-E28C-8F86-8E20D652880B}"/>
              </a:ext>
            </a:extLst>
          </p:cNvPr>
          <p:cNvPicPr>
            <a:picLocks noChangeAspect="1"/>
          </p:cNvPicPr>
          <p:nvPr/>
        </p:nvPicPr>
        <p:blipFill>
          <a:blip r:embed="rId6"/>
          <a:stretch>
            <a:fillRect/>
          </a:stretch>
        </p:blipFill>
        <p:spPr>
          <a:xfrm>
            <a:off x="11167844" y="2773579"/>
            <a:ext cx="829239" cy="829239"/>
          </a:xfrm>
          <a:prstGeom prst="rect">
            <a:avLst/>
          </a:prstGeom>
        </p:spPr>
      </p:pic>
      <p:pic>
        <p:nvPicPr>
          <p:cNvPr id="11" name="Picture 10">
            <a:extLst>
              <a:ext uri="{FF2B5EF4-FFF2-40B4-BE49-F238E27FC236}">
                <a16:creationId xmlns:a16="http://schemas.microsoft.com/office/drawing/2014/main" id="{7414D3EC-6D7D-77B0-F56E-7ADE301D9C9B}"/>
              </a:ext>
            </a:extLst>
          </p:cNvPr>
          <p:cNvPicPr>
            <a:picLocks noChangeAspect="1"/>
          </p:cNvPicPr>
          <p:nvPr/>
        </p:nvPicPr>
        <p:blipFill>
          <a:blip r:embed="rId7"/>
          <a:stretch>
            <a:fillRect/>
          </a:stretch>
        </p:blipFill>
        <p:spPr>
          <a:xfrm>
            <a:off x="11181552" y="8090229"/>
            <a:ext cx="728925" cy="728925"/>
          </a:xfrm>
          <a:prstGeom prst="rect">
            <a:avLst/>
          </a:prstGeom>
        </p:spPr>
      </p:pic>
      <p:pic>
        <p:nvPicPr>
          <p:cNvPr id="12" name="Picture 11">
            <a:extLst>
              <a:ext uri="{FF2B5EF4-FFF2-40B4-BE49-F238E27FC236}">
                <a16:creationId xmlns:a16="http://schemas.microsoft.com/office/drawing/2014/main" id="{54C9AA8C-03EA-E063-8F42-6ABCC8D77FDC}"/>
              </a:ext>
            </a:extLst>
          </p:cNvPr>
          <p:cNvPicPr>
            <a:picLocks noChangeAspect="1"/>
          </p:cNvPicPr>
          <p:nvPr/>
        </p:nvPicPr>
        <p:blipFill>
          <a:blip r:embed="rId8"/>
          <a:stretch>
            <a:fillRect/>
          </a:stretch>
        </p:blipFill>
        <p:spPr>
          <a:xfrm>
            <a:off x="11189964" y="6538496"/>
            <a:ext cx="916763" cy="916763"/>
          </a:xfrm>
          <a:prstGeom prst="rect">
            <a:avLst/>
          </a:prstGeom>
        </p:spPr>
      </p:pic>
      <p:pic>
        <p:nvPicPr>
          <p:cNvPr id="15" name="Picture 14">
            <a:extLst>
              <a:ext uri="{FF2B5EF4-FFF2-40B4-BE49-F238E27FC236}">
                <a16:creationId xmlns:a16="http://schemas.microsoft.com/office/drawing/2014/main" id="{ED1E91BB-2976-A560-1A00-E08ADC57573C}"/>
              </a:ext>
            </a:extLst>
          </p:cNvPr>
          <p:cNvPicPr>
            <a:picLocks noChangeAspect="1"/>
          </p:cNvPicPr>
          <p:nvPr/>
        </p:nvPicPr>
        <p:blipFill>
          <a:blip r:embed="rId9"/>
          <a:stretch>
            <a:fillRect/>
          </a:stretch>
        </p:blipFill>
        <p:spPr>
          <a:xfrm>
            <a:off x="11139180" y="4038660"/>
            <a:ext cx="886565" cy="886565"/>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086890369"/>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aplomb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celebrate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coward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dishevelled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example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81586649"/>
              </p:ext>
            </p:extLst>
          </p:nvPr>
        </p:nvGraphicFramePr>
        <p:xfrm>
          <a:off x="5307795" y="1251704"/>
          <a:ext cx="4947829" cy="7695072"/>
        </p:xfrm>
        <a:graphic>
          <a:graphicData uri="http://schemas.openxmlformats.org/drawingml/2006/table">
            <a:tbl>
              <a:tblPr firstRow="1" bandRow="1">
                <a:tableStyleId>{5940675A-B579-460E-94D1-54222C63F5DA}</a:tableStyleId>
              </a:tblPr>
              <a:tblGrid>
                <a:gridCol w="4947829">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call someone a ***, you disapprove of them because they are easily frightened and avoid dangerous or difficult situations.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An *** of something is a particular situation, object, or person which shows that what is being claimed is true.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i="0" u="none" strike="noStrike" cap="none" spc="0" normalizeH="0" baseline="0" dirty="0">
                          <a:ln>
                            <a:noFill/>
                          </a:ln>
                          <a:solidFill>
                            <a:srgbClr val="000000"/>
                          </a:solidFill>
                          <a:effectLst/>
                          <a:uFillTx/>
                          <a:latin typeface="Gill Sans MT" panose="020B0502020104020203" pitchFamily="34" charset="77"/>
                          <a:sym typeface="Helvetica Light"/>
                        </a:rPr>
                        <a:t>If you ***, you do something enjoyable because of a special occasion or to mark someone's success.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do something with ***, you do it with confidence in a relaxed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describe someone's hair, clothes, or appearance as ***, you mean that it is very untidy.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8" name="Picture 7">
            <a:extLst>
              <a:ext uri="{FF2B5EF4-FFF2-40B4-BE49-F238E27FC236}">
                <a16:creationId xmlns:a16="http://schemas.microsoft.com/office/drawing/2014/main" id="{F9D0ADCB-A5C9-07D0-43C4-B70577297198}"/>
              </a:ext>
            </a:extLst>
          </p:cNvPr>
          <p:cNvPicPr>
            <a:picLocks noChangeAspect="1"/>
          </p:cNvPicPr>
          <p:nvPr/>
        </p:nvPicPr>
        <p:blipFill>
          <a:blip r:embed="rId5"/>
          <a:stretch>
            <a:fillRect/>
          </a:stretch>
        </p:blipFill>
        <p:spPr>
          <a:xfrm>
            <a:off x="11247686" y="6733725"/>
            <a:ext cx="743644" cy="743644"/>
          </a:xfrm>
          <a:prstGeom prst="rect">
            <a:avLst/>
          </a:prstGeom>
        </p:spPr>
      </p:pic>
      <p:pic>
        <p:nvPicPr>
          <p:cNvPr id="10" name="Picture 9">
            <a:extLst>
              <a:ext uri="{FF2B5EF4-FFF2-40B4-BE49-F238E27FC236}">
                <a16:creationId xmlns:a16="http://schemas.microsoft.com/office/drawing/2014/main" id="{2C2764E3-E089-1981-AF22-3C9BD5E5F25B}"/>
              </a:ext>
            </a:extLst>
          </p:cNvPr>
          <p:cNvPicPr>
            <a:picLocks noChangeAspect="1"/>
          </p:cNvPicPr>
          <p:nvPr/>
        </p:nvPicPr>
        <p:blipFill>
          <a:blip r:embed="rId6"/>
          <a:stretch>
            <a:fillRect/>
          </a:stretch>
        </p:blipFill>
        <p:spPr>
          <a:xfrm>
            <a:off x="11155452" y="5452268"/>
            <a:ext cx="880929" cy="880929"/>
          </a:xfrm>
          <a:prstGeom prst="rect">
            <a:avLst/>
          </a:prstGeom>
        </p:spPr>
      </p:pic>
      <p:pic>
        <p:nvPicPr>
          <p:cNvPr id="11" name="Picture 10">
            <a:extLst>
              <a:ext uri="{FF2B5EF4-FFF2-40B4-BE49-F238E27FC236}">
                <a16:creationId xmlns:a16="http://schemas.microsoft.com/office/drawing/2014/main" id="{9F5D6C18-FA2F-4FC0-CB13-8DC0817F334B}"/>
              </a:ext>
            </a:extLst>
          </p:cNvPr>
          <p:cNvPicPr>
            <a:picLocks noChangeAspect="1"/>
          </p:cNvPicPr>
          <p:nvPr/>
        </p:nvPicPr>
        <p:blipFill>
          <a:blip r:embed="rId7"/>
          <a:stretch>
            <a:fillRect/>
          </a:stretch>
        </p:blipFill>
        <p:spPr>
          <a:xfrm>
            <a:off x="11126792" y="2665519"/>
            <a:ext cx="959293" cy="959293"/>
          </a:xfrm>
          <a:prstGeom prst="rect">
            <a:avLst/>
          </a:prstGeom>
        </p:spPr>
      </p:pic>
      <p:pic>
        <p:nvPicPr>
          <p:cNvPr id="12" name="Picture 11">
            <a:extLst>
              <a:ext uri="{FF2B5EF4-FFF2-40B4-BE49-F238E27FC236}">
                <a16:creationId xmlns:a16="http://schemas.microsoft.com/office/drawing/2014/main" id="{F27FB203-AA41-D58A-EC4B-7CE9FFCBAC74}"/>
              </a:ext>
            </a:extLst>
          </p:cNvPr>
          <p:cNvPicPr>
            <a:picLocks noChangeAspect="1"/>
          </p:cNvPicPr>
          <p:nvPr/>
        </p:nvPicPr>
        <p:blipFill>
          <a:blip r:embed="rId8"/>
          <a:stretch>
            <a:fillRect/>
          </a:stretch>
        </p:blipFill>
        <p:spPr>
          <a:xfrm>
            <a:off x="11224015" y="7913433"/>
            <a:ext cx="905721" cy="905721"/>
          </a:xfrm>
          <a:prstGeom prst="rect">
            <a:avLst/>
          </a:prstGeom>
        </p:spPr>
      </p:pic>
      <p:pic>
        <p:nvPicPr>
          <p:cNvPr id="15" name="Picture 14">
            <a:extLst>
              <a:ext uri="{FF2B5EF4-FFF2-40B4-BE49-F238E27FC236}">
                <a16:creationId xmlns:a16="http://schemas.microsoft.com/office/drawing/2014/main" id="{1C8D83DB-11A5-7C2C-6719-F98AF6B0FF85}"/>
              </a:ext>
            </a:extLst>
          </p:cNvPr>
          <p:cNvPicPr>
            <a:picLocks noChangeAspect="1"/>
          </p:cNvPicPr>
          <p:nvPr/>
        </p:nvPicPr>
        <p:blipFill>
          <a:blip r:embed="rId9"/>
          <a:stretch>
            <a:fillRect/>
          </a:stretch>
        </p:blipFill>
        <p:spPr>
          <a:xfrm>
            <a:off x="11194114" y="4064672"/>
            <a:ext cx="959293" cy="959293"/>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837286" y="4021403"/>
            <a:ext cx="212878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believe</a:t>
            </a:r>
            <a:endParaRPr dirty="0">
              <a:latin typeface="Gill Sans MT" panose="020B0502020104020203" pitchFamily="34" charset="77"/>
            </a:endParaRPr>
          </a:p>
        </p:txBody>
      </p:sp>
      <p:sp>
        <p:nvSpPr>
          <p:cNvPr id="135" name="spare"/>
          <p:cNvSpPr txBox="1"/>
          <p:nvPr/>
        </p:nvSpPr>
        <p:spPr>
          <a:xfrm>
            <a:off x="3209179" y="4857999"/>
            <a:ext cx="138499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cure</a:t>
            </a:r>
            <a:endParaRPr b="1" dirty="0">
              <a:latin typeface="Gill Sans MT" panose="020B0502020104020203" pitchFamily="34" charset="77"/>
              <a:sym typeface="American Typewriter"/>
            </a:endParaRPr>
          </a:p>
        </p:txBody>
      </p:sp>
      <p:sp>
        <p:nvSpPr>
          <p:cNvPr id="136" name="chipped"/>
          <p:cNvSpPr txBox="1"/>
          <p:nvPr/>
        </p:nvSpPr>
        <p:spPr>
          <a:xfrm>
            <a:off x="2715461" y="5712238"/>
            <a:ext cx="237244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frighten</a:t>
            </a:r>
            <a:endParaRPr dirty="0">
              <a:latin typeface="Gill Sans MT" panose="020B0502020104020203" pitchFamily="34" charset="77"/>
            </a:endParaRPr>
          </a:p>
        </p:txBody>
      </p:sp>
      <p:sp>
        <p:nvSpPr>
          <p:cNvPr id="137" name="lift"/>
          <p:cNvSpPr txBox="1"/>
          <p:nvPr/>
        </p:nvSpPr>
        <p:spPr>
          <a:xfrm>
            <a:off x="3048886" y="6647306"/>
            <a:ext cx="1500412"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peep</a:t>
            </a:r>
            <a:endParaRPr dirty="0">
              <a:latin typeface="Gill Sans MT" panose="020B0502020104020203" pitchFamily="34" charset="77"/>
            </a:endParaRPr>
          </a:p>
        </p:txBody>
      </p:sp>
      <p:sp>
        <p:nvSpPr>
          <p:cNvPr id="138" name="mutter"/>
          <p:cNvSpPr txBox="1"/>
          <p:nvPr/>
        </p:nvSpPr>
        <p:spPr>
          <a:xfrm>
            <a:off x="7791075" y="3968985"/>
            <a:ext cx="2808461"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celebrate</a:t>
            </a:r>
            <a:endParaRPr b="1" dirty="0">
              <a:latin typeface="Gill Sans MT" panose="020B0502020104020203" pitchFamily="34" charset="77"/>
              <a:sym typeface="American Typewriter"/>
            </a:endParaRPr>
          </a:p>
        </p:txBody>
      </p:sp>
      <p:sp>
        <p:nvSpPr>
          <p:cNvPr id="139" name="unveil"/>
          <p:cNvSpPr txBox="1"/>
          <p:nvPr/>
        </p:nvSpPr>
        <p:spPr>
          <a:xfrm>
            <a:off x="7565568" y="5762838"/>
            <a:ext cx="327653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dishevelled</a:t>
            </a:r>
            <a:endParaRPr dirty="0">
              <a:latin typeface="Gill Sans MT" panose="020B0502020104020203" pitchFamily="34" charset="77"/>
              <a:sym typeface="American Typewriter"/>
            </a:endParaRPr>
          </a:p>
        </p:txBody>
      </p:sp>
      <p:sp>
        <p:nvSpPr>
          <p:cNvPr id="140" name="tolerate"/>
          <p:cNvSpPr txBox="1"/>
          <p:nvPr/>
        </p:nvSpPr>
        <p:spPr>
          <a:xfrm>
            <a:off x="8166026" y="3093860"/>
            <a:ext cx="2269852"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aplomb</a:t>
            </a:r>
            <a:endParaRPr dirty="0">
              <a:latin typeface="Gill Sans MT" panose="020B0502020104020203" pitchFamily="34" charset="77"/>
            </a:endParaRPr>
          </a:p>
        </p:txBody>
      </p:sp>
      <p:sp>
        <p:nvSpPr>
          <p:cNvPr id="141" name="fixation"/>
          <p:cNvSpPr txBox="1"/>
          <p:nvPr/>
        </p:nvSpPr>
        <p:spPr>
          <a:xfrm>
            <a:off x="8086028" y="4858000"/>
            <a:ext cx="221855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coward</a:t>
            </a:r>
            <a:endParaRPr dirty="0">
              <a:latin typeface="Gill Sans MT" panose="020B0502020104020203" pitchFamily="34" charset="77"/>
            </a:endParaRPr>
          </a:p>
        </p:txBody>
      </p:sp>
      <p:sp>
        <p:nvSpPr>
          <p:cNvPr id="142" name="rustle"/>
          <p:cNvSpPr txBox="1"/>
          <p:nvPr/>
        </p:nvSpPr>
        <p:spPr>
          <a:xfrm>
            <a:off x="7933811" y="6628256"/>
            <a:ext cx="256480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example</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64758"/>
            <a:ext cx="267584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800" b="1" i="0" u="none" strike="noStrike" dirty="0">
                <a:solidFill>
                  <a:srgbClr val="000000"/>
                </a:solidFill>
                <a:effectLst/>
                <a:latin typeface="Gill Sans MT" panose="020B0502020104020203" pitchFamily="34" charset="77"/>
              </a:rPr>
              <a:t>audience</a:t>
            </a:r>
            <a:endPar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39671" y="769884"/>
            <a:ext cx="7663958"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audience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6486" y="5729264"/>
            <a:ext cx="1024433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believe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E657893C-491D-D7AB-91E4-AE25EBF2A381}"/>
              </a:ext>
            </a:extLst>
          </p:cNvPr>
          <p:cNvPicPr>
            <a:picLocks noChangeAspect="1"/>
          </p:cNvPicPr>
          <p:nvPr/>
        </p:nvPicPr>
        <p:blipFill>
          <a:blip r:embed="rId4"/>
          <a:stretch>
            <a:fillRect/>
          </a:stretch>
        </p:blipFill>
        <p:spPr>
          <a:xfrm>
            <a:off x="8813929" y="602862"/>
            <a:ext cx="3251200" cy="3251200"/>
          </a:xfrm>
          <a:prstGeom prst="rect">
            <a:avLst/>
          </a:prstGeom>
        </p:spPr>
      </p:pic>
      <p:pic>
        <p:nvPicPr>
          <p:cNvPr id="4" name="Picture 3">
            <a:extLst>
              <a:ext uri="{FF2B5EF4-FFF2-40B4-BE49-F238E27FC236}">
                <a16:creationId xmlns:a16="http://schemas.microsoft.com/office/drawing/2014/main" id="{749636CD-33FF-953F-3B4D-31A86E3026BB}"/>
              </a:ext>
            </a:extLst>
          </p:cNvPr>
          <p:cNvPicPr>
            <a:picLocks noChangeAspect="1"/>
          </p:cNvPicPr>
          <p:nvPr/>
        </p:nvPicPr>
        <p:blipFill>
          <a:blip r:embed="rId5"/>
          <a:stretch>
            <a:fillRect/>
          </a:stretch>
        </p:blipFill>
        <p:spPr>
          <a:xfrm>
            <a:off x="682708" y="5696070"/>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17277" y="42942"/>
            <a:ext cx="565860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cure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95296" y="5501904"/>
            <a:ext cx="1041922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frighten</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F871A11C-5A9D-D03D-A9D0-F3B76E2AC344}"/>
              </a:ext>
            </a:extLst>
          </p:cNvPr>
          <p:cNvPicPr>
            <a:picLocks noChangeAspect="1"/>
          </p:cNvPicPr>
          <p:nvPr/>
        </p:nvPicPr>
        <p:blipFill>
          <a:blip r:embed="rId4"/>
          <a:stretch>
            <a:fillRect/>
          </a:stretch>
        </p:blipFill>
        <p:spPr>
          <a:xfrm>
            <a:off x="7871199" y="602862"/>
            <a:ext cx="3251200" cy="3251200"/>
          </a:xfrm>
          <a:prstGeom prst="rect">
            <a:avLst/>
          </a:prstGeom>
        </p:spPr>
      </p:pic>
      <p:pic>
        <p:nvPicPr>
          <p:cNvPr id="4" name="Picture 3">
            <a:extLst>
              <a:ext uri="{FF2B5EF4-FFF2-40B4-BE49-F238E27FC236}">
                <a16:creationId xmlns:a16="http://schemas.microsoft.com/office/drawing/2014/main" id="{A79439D1-A48D-586A-E7BB-0A7851A98871}"/>
              </a:ext>
            </a:extLst>
          </p:cNvPr>
          <p:cNvPicPr>
            <a:picLocks noChangeAspect="1"/>
          </p:cNvPicPr>
          <p:nvPr/>
        </p:nvPicPr>
        <p:blipFill>
          <a:blip r:embed="rId5"/>
          <a:stretch>
            <a:fillRect/>
          </a:stretch>
        </p:blipFill>
        <p:spPr>
          <a:xfrm>
            <a:off x="689837" y="5458789"/>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88937" y="-27530"/>
            <a:ext cx="6104235"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peep</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819900" y="5569724"/>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aplomb</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ED6F33DB-7436-CEC9-7740-34D8839231B6}"/>
              </a:ext>
            </a:extLst>
          </p:cNvPr>
          <p:cNvPicPr>
            <a:picLocks noChangeAspect="1"/>
          </p:cNvPicPr>
          <p:nvPr/>
        </p:nvPicPr>
        <p:blipFill>
          <a:blip r:embed="rId4"/>
          <a:stretch>
            <a:fillRect/>
          </a:stretch>
        </p:blipFill>
        <p:spPr>
          <a:xfrm>
            <a:off x="8603629" y="551663"/>
            <a:ext cx="3251200" cy="3251200"/>
          </a:xfrm>
          <a:prstGeom prst="rect">
            <a:avLst/>
          </a:prstGeom>
        </p:spPr>
      </p:pic>
      <p:pic>
        <p:nvPicPr>
          <p:cNvPr id="4" name="Picture 3">
            <a:extLst>
              <a:ext uri="{FF2B5EF4-FFF2-40B4-BE49-F238E27FC236}">
                <a16:creationId xmlns:a16="http://schemas.microsoft.com/office/drawing/2014/main" id="{9B255BA3-11E5-D5F3-FE0D-D569A9BC04AF}"/>
              </a:ext>
            </a:extLst>
          </p:cNvPr>
          <p:cNvPicPr>
            <a:picLocks noChangeAspect="1"/>
          </p:cNvPicPr>
          <p:nvPr/>
        </p:nvPicPr>
        <p:blipFill>
          <a:blip r:embed="rId5"/>
          <a:stretch>
            <a:fillRect/>
          </a:stretch>
        </p:blipFill>
        <p:spPr>
          <a:xfrm>
            <a:off x="667069" y="5790922"/>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52664" y="803484"/>
            <a:ext cx="8085548"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celebrate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4801" y="5633097"/>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coward</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7EAD210D-4114-CC64-B11F-A9FF63BBB6C4}"/>
              </a:ext>
            </a:extLst>
          </p:cNvPr>
          <p:cNvPicPr>
            <a:picLocks noChangeAspect="1"/>
          </p:cNvPicPr>
          <p:nvPr/>
        </p:nvPicPr>
        <p:blipFill>
          <a:blip r:embed="rId4"/>
          <a:stretch>
            <a:fillRect/>
          </a:stretch>
        </p:blipFill>
        <p:spPr>
          <a:xfrm>
            <a:off x="9097351" y="519863"/>
            <a:ext cx="3251200" cy="3251200"/>
          </a:xfrm>
          <a:prstGeom prst="rect">
            <a:avLst/>
          </a:prstGeom>
        </p:spPr>
      </p:pic>
      <p:pic>
        <p:nvPicPr>
          <p:cNvPr id="4" name="Picture 3">
            <a:extLst>
              <a:ext uri="{FF2B5EF4-FFF2-40B4-BE49-F238E27FC236}">
                <a16:creationId xmlns:a16="http://schemas.microsoft.com/office/drawing/2014/main" id="{6597B191-701D-D010-6247-D6407DD0A628}"/>
              </a:ext>
            </a:extLst>
          </p:cNvPr>
          <p:cNvPicPr>
            <a:picLocks noChangeAspect="1"/>
          </p:cNvPicPr>
          <p:nvPr/>
        </p:nvPicPr>
        <p:blipFill>
          <a:blip r:embed="rId5"/>
          <a:stretch>
            <a:fillRect/>
          </a:stretch>
        </p:blipFill>
        <p:spPr>
          <a:xfrm>
            <a:off x="484965" y="5678170"/>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74276" y="1212252"/>
            <a:ext cx="11999897"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dishevelled</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66400" y="5887012"/>
            <a:ext cx="102885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example</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DE865831-8676-E888-83CA-2DA79685111D}"/>
              </a:ext>
            </a:extLst>
          </p:cNvPr>
          <p:cNvPicPr>
            <a:picLocks noChangeAspect="1"/>
          </p:cNvPicPr>
          <p:nvPr/>
        </p:nvPicPr>
        <p:blipFill>
          <a:blip r:embed="rId4"/>
          <a:stretch>
            <a:fillRect/>
          </a:stretch>
        </p:blipFill>
        <p:spPr>
          <a:xfrm>
            <a:off x="8940919" y="530109"/>
            <a:ext cx="3251200" cy="3251200"/>
          </a:xfrm>
          <a:prstGeom prst="rect">
            <a:avLst/>
          </a:prstGeom>
        </p:spPr>
      </p:pic>
      <p:pic>
        <p:nvPicPr>
          <p:cNvPr id="4" name="Picture 3">
            <a:extLst>
              <a:ext uri="{FF2B5EF4-FFF2-40B4-BE49-F238E27FC236}">
                <a16:creationId xmlns:a16="http://schemas.microsoft.com/office/drawing/2014/main" id="{C3CAECCA-B6C3-DA2E-7E98-61C91970E7C1}"/>
              </a:ext>
            </a:extLst>
          </p:cNvPr>
          <p:cNvPicPr>
            <a:picLocks noChangeAspect="1"/>
          </p:cNvPicPr>
          <p:nvPr/>
        </p:nvPicPr>
        <p:blipFill>
          <a:blip r:embed="rId5"/>
          <a:stretch>
            <a:fillRect/>
          </a:stretch>
        </p:blipFill>
        <p:spPr>
          <a:xfrm>
            <a:off x="349809" y="5635368"/>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4854" y="1045681"/>
            <a:ext cx="7402668"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ea typeface="Ayuthaya" pitchFamily="2" charset="-34"/>
                <a:cs typeface="Futura Medium" panose="020B0602020204020303" pitchFamily="34" charset="-79"/>
              </a:rPr>
              <a:t>audience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77968" y="6047316"/>
            <a:ext cx="10244333"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believe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20CC9E9-C261-D2DC-6AC0-1722AF8B5C74}"/>
              </a:ext>
            </a:extLst>
          </p:cNvPr>
          <p:cNvPicPr>
            <a:picLocks noChangeAspect="1"/>
          </p:cNvPicPr>
          <p:nvPr/>
        </p:nvPicPr>
        <p:blipFill>
          <a:blip r:embed="rId4"/>
          <a:stretch>
            <a:fillRect/>
          </a:stretch>
        </p:blipFill>
        <p:spPr>
          <a:xfrm>
            <a:off x="8981244" y="602862"/>
            <a:ext cx="3251200" cy="3251200"/>
          </a:xfrm>
          <a:prstGeom prst="rect">
            <a:avLst/>
          </a:prstGeom>
        </p:spPr>
      </p:pic>
      <p:pic>
        <p:nvPicPr>
          <p:cNvPr id="4" name="Picture 3">
            <a:extLst>
              <a:ext uri="{FF2B5EF4-FFF2-40B4-BE49-F238E27FC236}">
                <a16:creationId xmlns:a16="http://schemas.microsoft.com/office/drawing/2014/main" id="{5E726311-B0BA-A268-58AB-C5DEE62DFD14}"/>
              </a:ext>
            </a:extLst>
          </p:cNvPr>
          <p:cNvPicPr>
            <a:picLocks noChangeAspect="1"/>
          </p:cNvPicPr>
          <p:nvPr/>
        </p:nvPicPr>
        <p:blipFill>
          <a:blip r:embed="rId5"/>
          <a:stretch>
            <a:fillRect/>
          </a:stretch>
        </p:blipFill>
        <p:spPr>
          <a:xfrm>
            <a:off x="682708" y="5714648"/>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33430" y="234454"/>
            <a:ext cx="607538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cure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256220" y="5783383"/>
            <a:ext cx="1041922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frighten</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DCFA6B70-FF31-0FEE-2975-2B1CB724C997}"/>
              </a:ext>
            </a:extLst>
          </p:cNvPr>
          <p:cNvPicPr>
            <a:picLocks noChangeAspect="1"/>
          </p:cNvPicPr>
          <p:nvPr/>
        </p:nvPicPr>
        <p:blipFill>
          <a:blip r:embed="rId4"/>
          <a:stretch>
            <a:fillRect/>
          </a:stretch>
        </p:blipFill>
        <p:spPr>
          <a:xfrm>
            <a:off x="8450528" y="568850"/>
            <a:ext cx="3251200" cy="3251200"/>
          </a:xfrm>
          <a:prstGeom prst="rect">
            <a:avLst/>
          </a:prstGeom>
        </p:spPr>
      </p:pic>
      <p:pic>
        <p:nvPicPr>
          <p:cNvPr id="4" name="Picture 3">
            <a:extLst>
              <a:ext uri="{FF2B5EF4-FFF2-40B4-BE49-F238E27FC236}">
                <a16:creationId xmlns:a16="http://schemas.microsoft.com/office/drawing/2014/main" id="{551FFBD2-4A62-8F98-DA76-90893DB7F05B}"/>
              </a:ext>
            </a:extLst>
          </p:cNvPr>
          <p:cNvPicPr>
            <a:picLocks noChangeAspect="1"/>
          </p:cNvPicPr>
          <p:nvPr/>
        </p:nvPicPr>
        <p:blipFill>
          <a:blip r:embed="rId5"/>
          <a:stretch>
            <a:fillRect/>
          </a:stretch>
        </p:blipFill>
        <p:spPr>
          <a:xfrm>
            <a:off x="349809" y="5486352"/>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71925" y="-284087"/>
            <a:ext cx="7168629"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peep</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356772" y="6039478"/>
            <a:ext cx="1234608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aplomb</a:t>
            </a:r>
            <a:endParaRPr sz="23900" dirty="0">
              <a:latin typeface="Futura Medium" panose="020B0602020204020303" pitchFamily="34" charset="-79"/>
              <a:cs typeface="Futura Medium" panose="020B0602020204020303" pitchFamily="34" charset="-79"/>
            </a:endParaRPr>
          </a:p>
        </p:txBody>
      </p:sp>
      <p:sp>
        <p:nvSpPr>
          <p:cNvPr id="5" name="TextBox 4">
            <a:extLst>
              <a:ext uri="{FF2B5EF4-FFF2-40B4-BE49-F238E27FC236}">
                <a16:creationId xmlns:a16="http://schemas.microsoft.com/office/drawing/2014/main" id="{AC51DBDD-6E1E-9CB0-11B3-6AC6404BFAF9}"/>
              </a:ext>
            </a:extLst>
          </p:cNvPr>
          <p:cNvSpPr txBox="1"/>
          <p:nvPr/>
        </p:nvSpPr>
        <p:spPr>
          <a:xfrm>
            <a:off x="5553605" y="-1513628"/>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BB0AB3EC-EA1D-862B-3A86-4E6460AF6B0E}"/>
              </a:ext>
            </a:extLst>
          </p:cNvPr>
          <p:cNvPicPr>
            <a:picLocks noChangeAspect="1"/>
          </p:cNvPicPr>
          <p:nvPr/>
        </p:nvPicPr>
        <p:blipFill>
          <a:blip r:embed="rId4"/>
          <a:stretch>
            <a:fillRect/>
          </a:stretch>
        </p:blipFill>
        <p:spPr>
          <a:xfrm>
            <a:off x="8917172" y="602862"/>
            <a:ext cx="3251200" cy="3251200"/>
          </a:xfrm>
          <a:prstGeom prst="rect">
            <a:avLst/>
          </a:prstGeom>
        </p:spPr>
      </p:pic>
      <p:pic>
        <p:nvPicPr>
          <p:cNvPr id="4" name="Picture 3">
            <a:extLst>
              <a:ext uri="{FF2B5EF4-FFF2-40B4-BE49-F238E27FC236}">
                <a16:creationId xmlns:a16="http://schemas.microsoft.com/office/drawing/2014/main" id="{5D2BBB9D-45D8-CE7E-A513-003310986D68}"/>
              </a:ext>
            </a:extLst>
          </p:cNvPr>
          <p:cNvPicPr>
            <a:picLocks noChangeAspect="1"/>
          </p:cNvPicPr>
          <p:nvPr/>
        </p:nvPicPr>
        <p:blipFill>
          <a:blip r:embed="rId5"/>
          <a:stretch>
            <a:fillRect/>
          </a:stretch>
        </p:blipFill>
        <p:spPr>
          <a:xfrm>
            <a:off x="393471" y="5766668"/>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207668" y="2334468"/>
            <a:ext cx="266098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audience</a:t>
            </a:r>
            <a:r>
              <a:rPr lang="en-GB" b="1" dirty="0">
                <a:latin typeface="Gill Sans MT" panose="020B0502020104020203" pitchFamily="34" charset="77"/>
                <a:sym typeface="American Typewriter"/>
              </a:rPr>
              <a:t>	</a:t>
            </a:r>
            <a:endParaRPr b="1" dirty="0">
              <a:latin typeface="Gill Sans MT" panose="020B0502020104020203" pitchFamily="34" charset="77"/>
              <a:sym typeface="American Typewriter"/>
            </a:endParaRPr>
          </a:p>
        </p:txBody>
      </p:sp>
      <p:sp>
        <p:nvSpPr>
          <p:cNvPr id="134" name="office"/>
          <p:cNvSpPr txBox="1"/>
          <p:nvPr/>
        </p:nvSpPr>
        <p:spPr>
          <a:xfrm>
            <a:off x="5496404" y="3191113"/>
            <a:ext cx="212878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believe</a:t>
            </a:r>
            <a:endParaRPr dirty="0">
              <a:latin typeface="Gill Sans MT" panose="020B0502020104020203" pitchFamily="34" charset="77"/>
            </a:endParaRPr>
          </a:p>
        </p:txBody>
      </p:sp>
      <p:sp>
        <p:nvSpPr>
          <p:cNvPr id="135" name="spare"/>
          <p:cNvSpPr txBox="1"/>
          <p:nvPr/>
        </p:nvSpPr>
        <p:spPr>
          <a:xfrm>
            <a:off x="5868287" y="4040712"/>
            <a:ext cx="138499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cure</a:t>
            </a:r>
            <a:endParaRPr b="1" dirty="0">
              <a:latin typeface="Gill Sans MT" panose="020B0502020104020203" pitchFamily="34" charset="77"/>
              <a:sym typeface="American Typewriter"/>
            </a:endParaRPr>
          </a:p>
        </p:txBody>
      </p:sp>
      <p:sp>
        <p:nvSpPr>
          <p:cNvPr id="136" name="chipped"/>
          <p:cNvSpPr txBox="1"/>
          <p:nvPr/>
        </p:nvSpPr>
        <p:spPr>
          <a:xfrm>
            <a:off x="5374572" y="4966512"/>
            <a:ext cx="237244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frighten</a:t>
            </a:r>
            <a:endParaRPr dirty="0">
              <a:latin typeface="Gill Sans MT" panose="020B0502020104020203" pitchFamily="34" charset="77"/>
            </a:endParaRPr>
          </a:p>
        </p:txBody>
      </p:sp>
      <p:sp>
        <p:nvSpPr>
          <p:cNvPr id="137" name="lift"/>
          <p:cNvSpPr txBox="1"/>
          <p:nvPr/>
        </p:nvSpPr>
        <p:spPr>
          <a:xfrm>
            <a:off x="5810590" y="5837064"/>
            <a:ext cx="1500412"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peep</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0" y="903408"/>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celebrate</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84310" y="5986936"/>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coward</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223ACF14-331F-68AA-A868-764514E5D5EE}"/>
              </a:ext>
            </a:extLst>
          </p:cNvPr>
          <p:cNvPicPr>
            <a:picLocks noChangeAspect="1"/>
          </p:cNvPicPr>
          <p:nvPr/>
        </p:nvPicPr>
        <p:blipFill>
          <a:blip r:embed="rId4"/>
          <a:stretch>
            <a:fillRect/>
          </a:stretch>
        </p:blipFill>
        <p:spPr>
          <a:xfrm>
            <a:off x="9364031" y="602862"/>
            <a:ext cx="3251200" cy="3251200"/>
          </a:xfrm>
          <a:prstGeom prst="rect">
            <a:avLst/>
          </a:prstGeom>
        </p:spPr>
      </p:pic>
      <p:pic>
        <p:nvPicPr>
          <p:cNvPr id="4" name="Picture 3">
            <a:extLst>
              <a:ext uri="{FF2B5EF4-FFF2-40B4-BE49-F238E27FC236}">
                <a16:creationId xmlns:a16="http://schemas.microsoft.com/office/drawing/2014/main" id="{B592B06E-F99F-EF71-D137-797B3CBD4098}"/>
              </a:ext>
            </a:extLst>
          </p:cNvPr>
          <p:cNvPicPr>
            <a:picLocks noChangeAspect="1"/>
          </p:cNvPicPr>
          <p:nvPr/>
        </p:nvPicPr>
        <p:blipFill>
          <a:blip r:embed="rId5"/>
          <a:stretch>
            <a:fillRect/>
          </a:stretch>
        </p:blipFill>
        <p:spPr>
          <a:xfrm>
            <a:off x="682708" y="5689905"/>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50057" y="1289629"/>
            <a:ext cx="11999897"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dishevelled</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14011" y="5965253"/>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example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0D1D3B7-AB09-C5E2-311C-744AB82AEBB4}"/>
              </a:ext>
            </a:extLst>
          </p:cNvPr>
          <p:cNvPicPr>
            <a:picLocks noChangeAspect="1"/>
          </p:cNvPicPr>
          <p:nvPr/>
        </p:nvPicPr>
        <p:blipFill>
          <a:blip r:embed="rId4"/>
          <a:stretch>
            <a:fillRect/>
          </a:stretch>
        </p:blipFill>
        <p:spPr>
          <a:xfrm>
            <a:off x="9540969" y="685828"/>
            <a:ext cx="3017741" cy="3017741"/>
          </a:xfrm>
          <a:prstGeom prst="rect">
            <a:avLst/>
          </a:prstGeom>
        </p:spPr>
      </p:pic>
      <p:pic>
        <p:nvPicPr>
          <p:cNvPr id="4" name="Picture 3">
            <a:extLst>
              <a:ext uri="{FF2B5EF4-FFF2-40B4-BE49-F238E27FC236}">
                <a16:creationId xmlns:a16="http://schemas.microsoft.com/office/drawing/2014/main" id="{DADDA226-760A-8502-E86A-4E2F32213EF6}"/>
              </a:ext>
            </a:extLst>
          </p:cNvPr>
          <p:cNvPicPr>
            <a:picLocks noChangeAspect="1"/>
          </p:cNvPicPr>
          <p:nvPr/>
        </p:nvPicPr>
        <p:blipFill>
          <a:blip r:embed="rId5"/>
          <a:stretch>
            <a:fillRect/>
          </a:stretch>
        </p:blipFill>
        <p:spPr>
          <a:xfrm>
            <a:off x="408879" y="5684040"/>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156620" y="3425812"/>
            <a:ext cx="2808461"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celebrate</a:t>
            </a:r>
            <a:endParaRPr b="1" dirty="0">
              <a:latin typeface="Gill Sans MT" panose="020B0502020104020203" pitchFamily="34" charset="77"/>
              <a:sym typeface="American Typewriter"/>
            </a:endParaRPr>
          </a:p>
        </p:txBody>
      </p:sp>
      <p:sp>
        <p:nvSpPr>
          <p:cNvPr id="140" name="tolerate"/>
          <p:cNvSpPr txBox="1"/>
          <p:nvPr/>
        </p:nvSpPr>
        <p:spPr>
          <a:xfrm>
            <a:off x="5425915" y="2529859"/>
            <a:ext cx="2269852"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aplomb</a:t>
            </a:r>
            <a:endParaRPr dirty="0">
              <a:latin typeface="Gill Sans MT" panose="020B0502020104020203" pitchFamily="34" charset="77"/>
            </a:endParaRPr>
          </a:p>
        </p:txBody>
      </p:sp>
      <p:sp>
        <p:nvSpPr>
          <p:cNvPr id="141" name="fixation"/>
          <p:cNvSpPr txBox="1"/>
          <p:nvPr/>
        </p:nvSpPr>
        <p:spPr>
          <a:xfrm>
            <a:off x="5451569" y="4288111"/>
            <a:ext cx="221855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coward</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4864249" y="5195811"/>
            <a:ext cx="327653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dishevelled</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220131" y="6004340"/>
            <a:ext cx="2564806"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example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64499" y="1309202"/>
            <a:ext cx="3289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audience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771110" y="4424319"/>
            <a:ext cx="692323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The audience at a play, concert, film, or public meeting is the group of people watching or listening to it.</a:t>
            </a:r>
          </a:p>
        </p:txBody>
      </p:sp>
      <p:sp>
        <p:nvSpPr>
          <p:cNvPr id="155" name="The was a tear in Freddie’s new school jumper."/>
          <p:cNvSpPr txBox="1"/>
          <p:nvPr/>
        </p:nvSpPr>
        <p:spPr>
          <a:xfrm>
            <a:off x="9942" y="686496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enjoyed being the </a:t>
            </a:r>
            <a:r>
              <a:rPr lang="en-GB" b="1" dirty="0"/>
              <a:t>audience</a:t>
            </a:r>
            <a:r>
              <a:rPr lang="en-GB" dirty="0"/>
              <a:t> of the school play.</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au-di-ence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824141855"/>
              </p:ext>
            </p:extLst>
          </p:nvPr>
        </p:nvGraphicFramePr>
        <p:xfrm>
          <a:off x="52520" y="7667413"/>
          <a:ext cx="12914533" cy="1804446"/>
        </p:xfrm>
        <a:graphic>
          <a:graphicData uri="http://schemas.openxmlformats.org/drawingml/2006/table">
            <a:tbl>
              <a:tblPr firstRow="1" bandRow="1">
                <a:tableStyleId>{5940675A-B579-460E-94D1-54222C63F5DA}</a:tableStyleId>
              </a:tblPr>
              <a:tblGrid>
                <a:gridCol w="2877188">
                  <a:extLst>
                    <a:ext uri="{9D8B030D-6E8A-4147-A177-3AD203B41FA5}">
                      <a16:colId xmlns:a16="http://schemas.microsoft.com/office/drawing/2014/main" val="1062734036"/>
                    </a:ext>
                  </a:extLst>
                </a:gridCol>
                <a:gridCol w="2877188">
                  <a:extLst>
                    <a:ext uri="{9D8B030D-6E8A-4147-A177-3AD203B41FA5}">
                      <a16:colId xmlns:a16="http://schemas.microsoft.com/office/drawing/2014/main" val="2844254734"/>
                    </a:ext>
                  </a:extLst>
                </a:gridCol>
                <a:gridCol w="2877188">
                  <a:extLst>
                    <a:ext uri="{9D8B030D-6E8A-4147-A177-3AD203B41FA5}">
                      <a16:colId xmlns:a16="http://schemas.microsoft.com/office/drawing/2014/main" val="277516935"/>
                    </a:ext>
                  </a:extLst>
                </a:gridCol>
                <a:gridCol w="1405781">
                  <a:extLst>
                    <a:ext uri="{9D8B030D-6E8A-4147-A177-3AD203B41FA5}">
                      <a16:colId xmlns:a16="http://schemas.microsoft.com/office/drawing/2014/main" val="2209242225"/>
                    </a:ext>
                  </a:extLst>
                </a:gridCol>
                <a:gridCol w="287718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crowd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gathering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excited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7C28E5A9-73BD-5F25-47DD-F5949499C141}"/>
              </a:ext>
            </a:extLst>
          </p:cNvPr>
          <p:cNvPicPr>
            <a:picLocks noChangeAspect="1"/>
          </p:cNvPicPr>
          <p:nvPr/>
        </p:nvPicPr>
        <p:blipFill>
          <a:blip r:embed="rId4"/>
          <a:stretch>
            <a:fillRect/>
          </a:stretch>
        </p:blipFill>
        <p:spPr>
          <a:xfrm>
            <a:off x="8569627" y="3081531"/>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95530" y="1309202"/>
            <a:ext cx="262732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believe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374061"/>
            <a:ext cx="671954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believe that something is true, you think that it is true, but you are not sure.</a:t>
            </a:r>
          </a:p>
        </p:txBody>
      </p:sp>
      <p:sp>
        <p:nvSpPr>
          <p:cNvPr id="155" name="The was a tear in Freddie’s new school jumper."/>
          <p:cNvSpPr txBox="1"/>
          <p:nvPr/>
        </p:nvSpPr>
        <p:spPr>
          <a:xfrm>
            <a:off x="128475" y="66997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Evans </a:t>
            </a:r>
            <a:r>
              <a:rPr lang="en-GB" b="1" dirty="0"/>
              <a:t>believed</a:t>
            </a:r>
            <a:r>
              <a:rPr lang="en-GB" dirty="0"/>
              <a:t> all the class had worked hard.</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be-lieve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134871939"/>
              </p:ext>
            </p:extLst>
          </p:nvPr>
        </p:nvGraphicFramePr>
        <p:xfrm>
          <a:off x="5110" y="765414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conclude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deny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receive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regard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dispute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achieve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28FD1099-AC85-AE80-3508-3AEF2ED8D280}"/>
              </a:ext>
            </a:extLst>
          </p:cNvPr>
          <p:cNvPicPr>
            <a:picLocks noChangeAspect="1"/>
          </p:cNvPicPr>
          <p:nvPr/>
        </p:nvPicPr>
        <p:blipFill>
          <a:blip r:embed="rId4"/>
          <a:stretch>
            <a:fillRect/>
          </a:stretch>
        </p:blipFill>
        <p:spPr>
          <a:xfrm>
            <a:off x="8232392" y="2846225"/>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44367" y="1309202"/>
            <a:ext cx="172964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cure</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358026"/>
            <a:ext cx="759668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doctors or medical treatments cure an illness or injury, they cause it to end or disappear.</a:t>
            </a:r>
          </a:p>
        </p:txBody>
      </p:sp>
      <p:sp>
        <p:nvSpPr>
          <p:cNvPr id="155" name="The was a tear in Freddie’s new school jumper."/>
          <p:cNvSpPr txBox="1"/>
          <p:nvPr/>
        </p:nvSpPr>
        <p:spPr>
          <a:xfrm>
            <a:off x="19713" y="665103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medicine helped </a:t>
            </a:r>
            <a:r>
              <a:rPr lang="en-GB" b="1" dirty="0"/>
              <a:t>cure</a:t>
            </a:r>
            <a:r>
              <a:rPr lang="en-GB" dirty="0"/>
              <a:t> Danny’s sore throat. </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cure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947621491"/>
              </p:ext>
            </p:extLst>
          </p:nvPr>
        </p:nvGraphicFramePr>
        <p:xfrm>
          <a:off x="5110" y="763548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partially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destroy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magical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22C57964-F142-D216-3263-F9D3AA0A25C7}"/>
              </a:ext>
            </a:extLst>
          </p:cNvPr>
          <p:cNvPicPr>
            <a:picLocks noChangeAspect="1"/>
          </p:cNvPicPr>
          <p:nvPr/>
        </p:nvPicPr>
        <p:blipFill>
          <a:blip r:embed="rId4"/>
          <a:stretch>
            <a:fillRect/>
          </a:stretch>
        </p:blipFill>
        <p:spPr>
          <a:xfrm>
            <a:off x="8323643" y="2940330"/>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64912" y="1309202"/>
            <a:ext cx="288861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frighten</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697139"/>
            <a:ext cx="1312790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Joans’ Halloween mask </a:t>
            </a:r>
            <a:r>
              <a:rPr lang="en-GB" b="1" dirty="0"/>
              <a:t>frightened</a:t>
            </a:r>
            <a:r>
              <a:rPr lang="en-GB" dirty="0"/>
              <a:t> the class.</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fright-en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83385546"/>
              </p:ext>
            </p:extLst>
          </p:nvPr>
        </p:nvGraphicFramePr>
        <p:xfrm>
          <a:off x="5110" y="767018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scare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enlighten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startle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tighten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454100" y="4041091"/>
            <a:ext cx="7163134"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something or someone frightens you, they cause you to suddenly feel afraid, anxious, or nervous.</a:t>
            </a:r>
          </a:p>
        </p:txBody>
      </p:sp>
      <p:pic>
        <p:nvPicPr>
          <p:cNvPr id="3" name="Picture 2">
            <a:extLst>
              <a:ext uri="{FF2B5EF4-FFF2-40B4-BE49-F238E27FC236}">
                <a16:creationId xmlns:a16="http://schemas.microsoft.com/office/drawing/2014/main" id="{480FD8F7-CC2D-69C4-A6D9-7E4512C8202D}"/>
              </a:ext>
            </a:extLst>
          </p:cNvPr>
          <p:cNvPicPr>
            <a:picLocks noChangeAspect="1"/>
          </p:cNvPicPr>
          <p:nvPr/>
        </p:nvPicPr>
        <p:blipFill>
          <a:blip r:embed="rId4"/>
          <a:stretch>
            <a:fillRect/>
          </a:stretch>
        </p:blipFill>
        <p:spPr>
          <a:xfrm>
            <a:off x="8569627" y="2891505"/>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88885" y="1293327"/>
            <a:ext cx="185948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peep</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 / verb)</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Mandy had a </a:t>
            </a:r>
            <a:r>
              <a:rPr lang="en-GB" b="1" dirty="0"/>
              <a:t>peep </a:t>
            </a:r>
            <a:r>
              <a:rPr lang="en-GB" dirty="0"/>
              <a:t>at Vicky’s work.</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08422" y="2208242"/>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peep</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4141338008"/>
              </p:ext>
            </p:extLst>
          </p:nvPr>
        </p:nvGraphicFramePr>
        <p:xfrm>
          <a:off x="5110" y="761681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snoop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tiny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glance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overlook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curiously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6" name="TextBox 5">
            <a:extLst>
              <a:ext uri="{FF2B5EF4-FFF2-40B4-BE49-F238E27FC236}">
                <a16:creationId xmlns:a16="http://schemas.microsoft.com/office/drawing/2014/main" id="{C58FD2FB-EA82-5CAA-D50E-D3C8EED08E87}"/>
              </a:ext>
            </a:extLst>
          </p:cNvPr>
          <p:cNvSpPr txBox="1"/>
          <p:nvPr/>
        </p:nvSpPr>
        <p:spPr>
          <a:xfrm>
            <a:off x="814495" y="4281644"/>
            <a:ext cx="646338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peep, or peep at something, you have a quick look at it, often secretly and quietly.</a:t>
            </a:r>
          </a:p>
        </p:txBody>
      </p:sp>
      <p:pic>
        <p:nvPicPr>
          <p:cNvPr id="2" name="Picture 1">
            <a:extLst>
              <a:ext uri="{FF2B5EF4-FFF2-40B4-BE49-F238E27FC236}">
                <a16:creationId xmlns:a16="http://schemas.microsoft.com/office/drawing/2014/main" id="{4E25FCC9-0F76-5646-9AD3-C1E9255FBADF}"/>
              </a:ext>
            </a:extLst>
          </p:cNvPr>
          <p:cNvPicPr>
            <a:picLocks noChangeAspect="1"/>
          </p:cNvPicPr>
          <p:nvPr/>
        </p:nvPicPr>
        <p:blipFill>
          <a:blip r:embed="rId4"/>
          <a:stretch>
            <a:fillRect/>
          </a:stretch>
        </p:blipFill>
        <p:spPr>
          <a:xfrm>
            <a:off x="8358940" y="2884654"/>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48738</TotalTime>
  <Words>1300</Words>
  <Application>Microsoft Macintosh PowerPoint</Application>
  <PresentationFormat>Custom</PresentationFormat>
  <Paragraphs>346</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1685</cp:revision>
  <dcterms:modified xsi:type="dcterms:W3CDTF">2025-05-06T09:30:30Z</dcterms:modified>
</cp:coreProperties>
</file>